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8"/>
  </p:notesMasterIdLst>
  <p:handoutMasterIdLst>
    <p:handoutMasterId r:id="rId29"/>
  </p:handoutMasterIdLst>
  <p:sldIdLst>
    <p:sldId id="279" r:id="rId2"/>
    <p:sldId id="281" r:id="rId3"/>
    <p:sldId id="282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57" r:id="rId16"/>
    <p:sldId id="258" r:id="rId17"/>
    <p:sldId id="268" r:id="rId18"/>
    <p:sldId id="294" r:id="rId19"/>
    <p:sldId id="284" r:id="rId20"/>
    <p:sldId id="277" r:id="rId21"/>
    <p:sldId id="269" r:id="rId22"/>
    <p:sldId id="285" r:id="rId23"/>
    <p:sldId id="266" r:id="rId24"/>
    <p:sldId id="278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873"/>
    <a:srgbClr val="000066"/>
    <a:srgbClr val="FFFF00"/>
    <a:srgbClr val="00FF00"/>
    <a:srgbClr val="FF66FF"/>
    <a:srgbClr val="FFFF99"/>
    <a:srgbClr val="F1FBE1"/>
    <a:srgbClr val="4F2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71" autoAdjust="0"/>
  </p:normalViewPr>
  <p:slideViewPr>
    <p:cSldViewPr>
      <p:cViewPr>
        <p:scale>
          <a:sx n="79" d="100"/>
          <a:sy n="79" d="100"/>
        </p:scale>
        <p:origin x="-254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A25E-A0FE-439F-960B-22120065011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55B9D-6EAC-453E-828C-81553E55A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75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C78AE6-BF34-433C-AE39-7C7F6EF8EF72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20AA4-4FF6-4730-A082-B56FF5F08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17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0AA4-4FF6-4730-A082-B56FF5F08F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3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E662-06B7-4625-B067-C5B77E830E2E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C5F7-8697-4037-80F7-FD00CD3A3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87385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B9A-1EEB-4A8D-93D4-A0DF5694CBD6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0F61-FFD6-4864-A4A2-B466738EE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79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E156-6797-46C8-8331-FE333CB17292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699153-18C9-4DFE-8268-FB2BFF059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37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200E-6E71-4A33-8560-F9BC2383E9D6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6A29-B649-4319-9152-9551650CE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6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8220-D5EC-45B8-9272-6B40369F61F9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B39D7C-2B83-4611-859E-23C767D8A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F946-FC49-430D-9C67-75D96D53F65A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65CDDB-2C37-4FC4-9C93-32C772AB6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96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C230-2F71-41CB-8240-6EB10F49DCD0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4225-2039-4353-96C8-3FDFD8F11A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843345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46F3-49FA-45C6-97B5-85221097FDED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F2E3-6185-4778-BBC7-1C39165CC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75861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D95C-314C-48BD-A8C1-9F40A302A9E0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BCEF6-A4F2-4CE2-883B-2F615E058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13103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6B70-B72C-42D1-BB33-4E72A34E0773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85C0-6A53-4D79-A296-209C431E8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97121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D97-CDD6-4244-B6F3-2CC281E45D95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922C-2BC4-4BBD-ABAE-A5A04681C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53384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F725-E106-4808-9572-0265F3395D00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ECB6-EA53-4FFD-A2A2-10916760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855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A796-273A-445F-91F6-099CE50CE640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58E72-2801-4056-9FF7-9E20B5799F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69556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784E-5FE8-4647-99A5-CD2627E42094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AF7D-CB73-4178-A236-7DDA924D06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80996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6E8A-1602-4023-B25C-33906C9B7707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89C43-1D8F-4CDF-AEC5-BAE6A6F1C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87202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02F3-F06D-40D5-AB0B-8512716AA308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AABD-1EFA-457E-A314-D0086193D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62574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60228-E5C1-4A02-B44C-CC5B0CE905B4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8B9C1C2C-A3B2-4F9C-82B4-9253734753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B%D0%B0%D0%BD%D0%B5%D1%82%D1%8B_%D0%B7%D0%B5%D0%BC%D0%BD%D0%BE%D0%B9_%D0%B3%D1%80%D1%83%D0%BF%D0%BF%D1%8B" TargetMode="External"/><Relationship Id="rId13" Type="http://schemas.openxmlformats.org/officeDocument/2006/relationships/hyperlink" Target="https://ru.wikipedia.org/wiki/%D0%96%D0%B8%D0%B7%D0%BD%D1%8C" TargetMode="External"/><Relationship Id="rId3" Type="http://schemas.openxmlformats.org/officeDocument/2006/relationships/hyperlink" Target="https://ru.wikipedia.org/wiki/%D0%9F%D0%BB%D0%B0%D0%BD%D0%B5%D1%82%D0%B0" TargetMode="External"/><Relationship Id="rId7" Type="http://schemas.openxmlformats.org/officeDocument/2006/relationships/hyperlink" Target="https://ru.wikipedia.org/wiki/%D0%9C%D0%B0%D1%81%D1%81%D0%B0" TargetMode="External"/><Relationship Id="rId12" Type="http://schemas.openxmlformats.org/officeDocument/2006/relationships/hyperlink" Target="https://ru.wikipedia.org/wiki/%D0%92%D1%81%D0%B5%D0%BB%D0%B5%D0%BD%D0%BD%D0%B0%D1%8F" TargetMode="External"/><Relationship Id="rId2" Type="http://schemas.openxmlformats.org/officeDocument/2006/relationships/hyperlink" Target="https://ru.wikipedia.org/wiki/%D0%A1%D0%BE%D0%BB%D0%BD%D1%86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8%D0%B0%D0%BC%D0%B5%D1%82%D1%80" TargetMode="External"/><Relationship Id="rId11" Type="http://schemas.openxmlformats.org/officeDocument/2006/relationships/hyperlink" Target="https://ru.wikipedia.org/wiki/%D0%9C%D0%B0%D1%80%D1%81" TargetMode="External"/><Relationship Id="rId5" Type="http://schemas.openxmlformats.org/officeDocument/2006/relationships/hyperlink" Target="https://ru.wikipedia.org/wiki/%D0%9F%D0%BB%D0%BE%D1%82%D0%BD%D0%BE%D1%81%D1%82%D1%8C" TargetMode="External"/><Relationship Id="rId10" Type="http://schemas.openxmlformats.org/officeDocument/2006/relationships/hyperlink" Target="https://ru.wikipedia.org/wiki/%D0%92%D0%B5%D0%BD%D0%B5%D1%80%D0%B0" TargetMode="External"/><Relationship Id="rId4" Type="http://schemas.openxmlformats.org/officeDocument/2006/relationships/hyperlink" Target="https://ru.wikipedia.org/wiki/%D0%A1%D0%BE%D0%BB%D0%BD%D0%B5%D1%87%D0%BD%D0%B0%D1%8F_%D1%81%D0%B8%D1%81%D1%82%D0%B5%D0%BC%D0%B0" TargetMode="External"/><Relationship Id="rId9" Type="http://schemas.openxmlformats.org/officeDocument/2006/relationships/hyperlink" Target="https://ru.wikipedia.org/wiki/%D0%9C%D0%B5%D1%80%D0%BA%D1%83%D1%80%D0%B8%D0%B9" TargetMode="External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5%D0%B2%D0%BD%D0%B8%D0%B9_%D0%A0%D0%B8%D0%BC" TargetMode="External"/><Relationship Id="rId3" Type="http://schemas.openxmlformats.org/officeDocument/2006/relationships/hyperlink" Target="https://ru.wikipedia.org/wiki/%D0%9F%D0%BB%D0%B0%D0%BD%D0%B5%D1%82%D0%B0" TargetMode="External"/><Relationship Id="rId7" Type="http://schemas.openxmlformats.org/officeDocument/2006/relationships/hyperlink" Target="https://ru.wikipedia.org/wiki/%D0%9C%D0%B0%D1%80%D1%81_(%D0%BC%D0%B8%D1%84%D0%BE%D0%BB%D0%BE%D0%B3%D0%B8%D1%8F)" TargetMode="External"/><Relationship Id="rId2" Type="http://schemas.openxmlformats.org/officeDocument/2006/relationships/hyperlink" Target="https://ru.wikipedia.org/wiki/%D0%A1%D0%BE%D0%BB%D0%BD%D1%86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5%D0%BC%D0%BB%D1%8F" TargetMode="External"/><Relationship Id="rId5" Type="http://schemas.openxmlformats.org/officeDocument/2006/relationships/hyperlink" Target="https://ru.wikipedia.org/wiki/%D0%9C%D0%B0%D1%81%D1%81%D0%B0" TargetMode="External"/><Relationship Id="rId4" Type="http://schemas.openxmlformats.org/officeDocument/2006/relationships/hyperlink" Target="https://ru.wikipedia.org/wiki/%D0%A1%D0%BE%D0%BB%D0%BD%D0%B5%D1%87%D0%BD%D0%B0%D1%8F_%D1%81%D0%B8%D1%81%D1%82%D0%B5%D0%BC%D0%B0" TargetMode="External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8%D0%B4%D0%B5%D1%80%D0%B8%D1%87%D0%B5%D1%81%D0%BA%D0%B8%D0%B9_%D0%BF%D0%B5%D1%80%D0%B8%D0%BE%D0%B4" TargetMode="External"/><Relationship Id="rId3" Type="http://schemas.openxmlformats.org/officeDocument/2006/relationships/hyperlink" Target="https://ru.wikipedia.org/wiki/%D0%9F%D0%BB%D0%B0%D0%BD%D0%B5%D1%82%D0%B0" TargetMode="External"/><Relationship Id="rId7" Type="http://schemas.openxmlformats.org/officeDocument/2006/relationships/hyperlink" Target="https://ru.wikipedia.org/wiki/%D0%9D%D0%B5%D0%B1%D0%B5%D1%81%D0%BD%D0%B0%D1%8F_%D1%81%D1%84%D0%B5%D1%80%D0%B0" TargetMode="External"/><Relationship Id="rId2" Type="http://schemas.openxmlformats.org/officeDocument/2006/relationships/hyperlink" Target="https://ru.wikipedia.org/wiki/%D0%A1%D0%BE%D0%BB%D0%BD%D1%86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5%D1%80%D0%BA%D1%83%D1%80%D0%B8%D0%B9_(%D0%BC%D0%B8%D1%84%D0%BE%D0%BB%D0%BE%D0%B3%D0%B8%D1%8F)" TargetMode="External"/><Relationship Id="rId5" Type="http://schemas.openxmlformats.org/officeDocument/2006/relationships/hyperlink" Target="https://ru.wikipedia.org/wiki/%D0%9F%D0%BB%D0%B0%D0%BD%D0%B5%D1%82%D1%8B_%D0%B7%D0%B5%D0%BC%D0%BD%D0%BE%D0%B9_%D0%B3%D1%80%D1%83%D0%BF%D0%BF%D1%8B" TargetMode="External"/><Relationship Id="rId4" Type="http://schemas.openxmlformats.org/officeDocument/2006/relationships/hyperlink" Target="https://ru.wikipedia.org/wiki/%D0%A1%D0%BE%D0%BB%D0%BD%D0%B5%D1%87%D0%BD%D0%B0%D1%8F_%D1%81%D0%B8%D1%81%D1%82%D0%B5%D0%BC%D0%B0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2%D0%B5%D0%B7%D0%B4%D0%B0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ru.wikipedia.org/wiki/%D0%9F%D0%BB%D0%B0%D0%BD%D0%B5%D1%82%D0%BD%D0%B0%D1%8F_%D1%81%D0%B8%D1%81%D1%82%D0%B5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1%80%D0%B0%D0%B2%D0%B8%D1%82%D0%B0%D1%86%D0%B8%D0%BE%D0%BD%D0%BD%D1%8B%D0%B9_%D0%BA%D0%BE%D0%BB%D0%BB%D0%B0%D0%BF%D1%81" TargetMode="External"/><Relationship Id="rId5" Type="http://schemas.openxmlformats.org/officeDocument/2006/relationships/hyperlink" Target="https://ru.wikipedia.org/wiki/%D0%9A%D0%BE%D1%81%D0%BC%D0%B8%D1%87%D0%B5%D1%81%D0%BA%D0%B8%D0%B9_%D0%BE%D0%B1%D1%8A%D0%B5%D0%BA%D1%82" TargetMode="External"/><Relationship Id="rId4" Type="http://schemas.openxmlformats.org/officeDocument/2006/relationships/hyperlink" Target="https://ru.wikipedia.org/wiki/%D0%A1%D0%BE%D0%BB%D0%BD%D1%86%D0%B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A1%D0%BE%D0%BB%D0%BD%D0%B5%D1%87%D0%BD%D0%B0%D1%8F_%D1%81%D0%B8%D1%81%D1%82%D0%B5%D0%BC%D0%B0" TargetMode="External"/><Relationship Id="rId7" Type="http://schemas.openxmlformats.org/officeDocument/2006/relationships/hyperlink" Target="https://ru.wikipedia.org/wiki/%D0%9D%D0%B5%D0%BF%D1%82%D1%83%D0%BD_(%D0%BC%D0%B8%D1%84%D0%BE%D0%BB%D0%BE%D0%B3%D0%B8%D1%8F)" TargetMode="External"/><Relationship Id="rId2" Type="http://schemas.openxmlformats.org/officeDocument/2006/relationships/hyperlink" Target="https://ru.wikipedia.org/wiki/%D0%A1%D0%BE%D0%BB%D0%BD%D1%86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8%D0%B0%D0%BC%D0%B5%D1%82%D1%80" TargetMode="External"/><Relationship Id="rId5" Type="http://schemas.openxmlformats.org/officeDocument/2006/relationships/hyperlink" Target="https://ru.wikipedia.org/wiki/%D0%9C%D0%B0%D1%81%D1%81%D0%B0_%D0%97%D0%B5%D0%BC%D0%BB%D0%B8" TargetMode="External"/><Relationship Id="rId4" Type="http://schemas.openxmlformats.org/officeDocument/2006/relationships/hyperlink" Target="https://ru.wikipedia.org/wiki/%D0%9C%D0%B0%D1%81%D1%81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06_%D0%B3%D0%BE%D0%B4" TargetMode="External"/><Relationship Id="rId3" Type="http://schemas.openxmlformats.org/officeDocument/2006/relationships/hyperlink" Target="https://ru.wikipedia.org/wiki/%D0%A1%D0%BE%D0%BB%D0%BD%D0%B5%D1%87%D0%BD%D0%B0%D1%8F_%D1%81%D0%B8%D1%81%D1%82%D0%B5%D0%BC%D0%B0" TargetMode="External"/><Relationship Id="rId7" Type="http://schemas.openxmlformats.org/officeDocument/2006/relationships/hyperlink" Target="https://ru.wikipedia.org/wiki/%D0%AD%D1%80%D0%B8%D0%B4%D0%B0" TargetMode="External"/><Relationship Id="rId2" Type="http://schemas.openxmlformats.org/officeDocument/2006/relationships/hyperlink" Target="https://ru.wikipedia.org/wiki/%D0%9A%D0%B0%D1%80%D0%BB%D0%B8%D0%BA%D0%BE%D0%B2%D0%B0%D1%8F_%D0%BF%D0%BB%D0%B0%D0%BD%D0%B5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B%D0%B0%D0%BD%D0%B5%D1%82%D0%B0" TargetMode="External"/><Relationship Id="rId5" Type="http://schemas.openxmlformats.org/officeDocument/2006/relationships/hyperlink" Target="https://ru.wikipedia.org/wiki/%D0%A1%D0%BE%D0%BB%D0%BD%D1%86%D0%B5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ru.wikipedia.org/wiki/%D0%A2%D1%80%D0%B0%D0%BD%D1%81%D0%BD%D0%B5%D0%BF%D1%82%D1%83%D0%BD%D0%BE%D0%B2%D1%8B%D0%B9_%D0%BE%D0%B1%D1%8A%D0%B5%D0%BA%D1%82" TargetMode="External"/><Relationship Id="rId9" Type="http://schemas.openxmlformats.org/officeDocument/2006/relationships/hyperlink" Target="https://ru.wikipedia.org/wiki/%D0%9F%D0%BE%D1%8F%D1%81_%D0%9A%D0%BE%D0%B9%D0%BF%D0%B5%D1%80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1%83%D1%82%D0%BD%D0%B8%D0%BA%D0%B8_%D0%B2_%D0%A1%D0%BE%D0%BB%D0%BD%D0%B5%D1%87%D0%BD%D0%BE%D0%B9_%D1%81%D0%B8%D1%81%D1%82%D0%B5%D0%BC%D0%B5" TargetMode="External"/><Relationship Id="rId3" Type="http://schemas.openxmlformats.org/officeDocument/2006/relationships/hyperlink" Target="https://ru.wikipedia.org/wiki/%D0%97%D0%B5%D0%BC%D0%BB%D1%8F" TargetMode="External"/><Relationship Id="rId7" Type="http://schemas.openxmlformats.org/officeDocument/2006/relationships/hyperlink" Target="https://ru.wikipedia.org/wiki/%D0%9D%D0%B5%D0%B1%D0%BE" TargetMode="External"/><Relationship Id="rId2" Type="http://schemas.openxmlformats.org/officeDocument/2006/relationships/hyperlink" Target="https://ru.wikipedia.org/wiki/%D0%95%D1%81%D1%82%D0%B5%D1%81%D1%82%D0%B2%D0%B5%D0%BD%D0%BD%D1%8B%D0%B9_%D1%81%D0%BF%D1%83%D1%82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0%BD%D0%B5%D1%80%D0%B0" TargetMode="External"/><Relationship Id="rId5" Type="http://schemas.openxmlformats.org/officeDocument/2006/relationships/hyperlink" Target="https://ru.wikipedia.org/wiki/%D0%9C%D0%B5%D1%80%D0%BA%D1%83%D1%80%D0%B8%D0%B9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%D0%A1%D0%BE%D0%BB%D0%BD%D1%86%D0%B5" TargetMode="External"/><Relationship Id="rId9" Type="http://schemas.openxmlformats.org/officeDocument/2006/relationships/hyperlink" Target="https://ru.wikipedia.org/wiki/%D0%90%D1%81%D1%82%D1%80%D0%BE%D0%BD%D0%BE%D0%BC%D0%B8%D1%87%D0%B5%D1%81%D0%BA%D0%B0%D1%8F_%D0%B5%D0%B4%D0%B8%D0%BD%D0%B8%D1%86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1%80%D1%88%D0%B5%D0%BB%D1%8C,_%D0%A3%D0%B8%D0%BB%D1%8C%D1%8F%D0%BC" TargetMode="External"/><Relationship Id="rId3" Type="http://schemas.openxmlformats.org/officeDocument/2006/relationships/hyperlink" Target="https://ru.wikipedia.org/wiki/%D0%9F%D0%BB%D0%B0%D0%BD%D0%B5%D1%82%D0%B0" TargetMode="External"/><Relationship Id="rId7" Type="http://schemas.openxmlformats.org/officeDocument/2006/relationships/hyperlink" Target="https://ru.wikipedia.org/wiki/1781_%D0%B3%D0%BE%D0%B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8%D0%B0%D0%BC%D0%B5%D1%82%D1%80" TargetMode="External"/><Relationship Id="rId5" Type="http://schemas.openxmlformats.org/officeDocument/2006/relationships/hyperlink" Target="https://ru.wikipedia.org/wiki/%D0%A1%D0%BE%D0%BB%D0%BD%D1%86%D0%B5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s://ru.wikipedia.org/wiki/%D0%A1%D0%BE%D0%BB%D0%BD%D0%B5%D1%87%D0%BD%D0%B0%D1%8F_%D1%81%D0%B8%D1%81%D1%82%D0%B5%D0%BC%D0%B0" TargetMode="External"/><Relationship Id="rId9" Type="http://schemas.openxmlformats.org/officeDocument/2006/relationships/hyperlink" Target="https://ru.wikipedia.org/wiki/%D0%A3%D1%80%D0%B0%D0%BD_(%D0%BC%D0%B8%D1%84%D0%BE%D0%BB%D0%BE%D0%B3%D0%B8%D1%8F)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B%D0%B0%D0%BD%D0%B5%D1%82%D1%8B-%D0%B3%D0%B8%D0%B3%D0%B0%D0%BD%D1%82%D1%8B" TargetMode="External"/><Relationship Id="rId3" Type="http://schemas.openxmlformats.org/officeDocument/2006/relationships/hyperlink" Target="https://ru.wikipedia.org/wiki/%D0%A1%D0%BE%D0%BB%D0%BD%D1%86%D0%B5" TargetMode="External"/><Relationship Id="rId7" Type="http://schemas.openxmlformats.org/officeDocument/2006/relationships/hyperlink" Target="https://ru.wikipedia.org/wiki/%D0%9D%D0%B5%D0%BF%D1%82%D1%83%D0%BD" TargetMode="External"/><Relationship Id="rId2" Type="http://schemas.openxmlformats.org/officeDocument/2006/relationships/hyperlink" Target="https://ru.wikipedia.org/wiki/%D0%9F%D0%BB%D0%B0%D0%BD%D0%B5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3%D1%80%D0%B0%D0%BD_(%D0%BF%D0%BB%D0%B0%D0%BD%D0%B5%D1%82%D0%B0)" TargetMode="External"/><Relationship Id="rId5" Type="http://schemas.openxmlformats.org/officeDocument/2006/relationships/hyperlink" Target="https://ru.wikipedia.org/wiki/%D0%AE%D0%BF%D0%B8%D1%82%D0%B5%D1%80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ru.wikipedia.org/wiki/%D0%A1%D0%BE%D0%BB%D0%BD%D0%B5%D1%87%D0%BD%D0%B0%D1%8F_%D1%81%D0%B8%D1%81%D1%82%D0%B5%D0%BC%D0%B0" TargetMode="External"/><Relationship Id="rId9" Type="http://schemas.openxmlformats.org/officeDocument/2006/relationships/hyperlink" Target="https://ru.wikipedia.org/wiki/%D0%A1%D0%B0%D1%82%D1%83%D1%80%D0%BD_(%D0%BC%D0%B8%D1%84%D0%BE%D0%BB%D0%BE%D0%B3%D0%B8%D1%8F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5661248"/>
            <a:ext cx="30243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Выполнили:</a:t>
            </a:r>
            <a:endParaRPr lang="ru-RU" sz="2000" b="1" dirty="0">
              <a:ln w="6600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Воспитатели</a:t>
            </a:r>
          </a:p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Переверзева В.С</a:t>
            </a:r>
          </a:p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Борисова И.Н.</a:t>
            </a:r>
            <a:endParaRPr lang="ru-RU" sz="2000" b="1" dirty="0">
              <a:ln w="6600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2000" b="1" dirty="0">
              <a:ln w="6600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430" y="3692811"/>
            <a:ext cx="8278228" cy="729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В 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КОСМОС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6 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ГРУППЫ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2176" y="42348"/>
            <a:ext cx="184730" cy="3842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b="1" dirty="0">
              <a:ln w="6600">
                <a:solidFill>
                  <a:srgbClr val="033873"/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Юпитер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амая </a:t>
            </a:r>
            <a:r>
              <a:rPr lang="ru-RU" dirty="0"/>
              <a:t>большая </a:t>
            </a:r>
            <a:r>
              <a:rPr lang="ru-RU" b="1" dirty="0"/>
              <a:t>планета</a:t>
            </a:r>
            <a:r>
              <a:rPr lang="ru-RU" dirty="0"/>
              <a:t> Солнечной системы, газовый гигант. Его экваториальный радиус равен 71,4 тыс. км, что в 11,2 раза превышает радиус Земли. </a:t>
            </a:r>
            <a:r>
              <a:rPr lang="ru-RU" b="1" dirty="0"/>
              <a:t>Юпитер</a:t>
            </a:r>
            <a:r>
              <a:rPr lang="ru-RU" dirty="0"/>
              <a:t> — единственная </a:t>
            </a:r>
            <a:r>
              <a:rPr lang="ru-RU" b="1" dirty="0"/>
              <a:t>планета</a:t>
            </a:r>
            <a:r>
              <a:rPr lang="ru-RU" dirty="0"/>
              <a:t>, у которой центр масс с Солнцем находится вне Солнца и отстоит от него примерно на 7 % солнечного радиуса.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33" y="3933056"/>
            <a:ext cx="4716016" cy="27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539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6348413" cy="3881437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ретья </a:t>
            </a:r>
            <a:r>
              <a:rPr lang="ru-RU" dirty="0"/>
              <a:t>по удалённости от </a:t>
            </a:r>
            <a:r>
              <a:rPr lang="ru-RU" dirty="0">
                <a:hlinkClick r:id="rId2" tooltip="Солнце"/>
              </a:rPr>
              <a:t>Солнца</a:t>
            </a:r>
            <a:r>
              <a:rPr lang="ru-RU" dirty="0"/>
              <a:t> </a:t>
            </a:r>
            <a:r>
              <a:rPr lang="ru-RU" dirty="0">
                <a:hlinkClick r:id="rId3" tooltip="Планета"/>
              </a:rPr>
              <a:t>планета</a:t>
            </a:r>
            <a:r>
              <a:rPr lang="ru-RU" dirty="0"/>
              <a:t> </a:t>
            </a:r>
            <a:r>
              <a:rPr lang="ru-RU" dirty="0">
                <a:hlinkClick r:id="rId4" tooltip="Солнечная система"/>
              </a:rPr>
              <a:t>Солнечной системы</a:t>
            </a:r>
            <a:r>
              <a:rPr lang="ru-RU" dirty="0"/>
              <a:t>. Самая </a:t>
            </a:r>
            <a:r>
              <a:rPr lang="ru-RU" dirty="0">
                <a:hlinkClick r:id="rId5" tooltip="Плотность"/>
              </a:rPr>
              <a:t>плотная</a:t>
            </a:r>
            <a:r>
              <a:rPr lang="ru-RU" dirty="0"/>
              <a:t>, пятая по </a:t>
            </a:r>
            <a:r>
              <a:rPr lang="ru-RU" dirty="0">
                <a:hlinkClick r:id="rId6" tooltip="Диаметр"/>
              </a:rPr>
              <a:t>диаметру</a:t>
            </a:r>
            <a:r>
              <a:rPr lang="ru-RU" dirty="0"/>
              <a:t> и </a:t>
            </a:r>
            <a:r>
              <a:rPr lang="ru-RU" dirty="0">
                <a:hlinkClick r:id="rId7" tooltip="Масса"/>
              </a:rPr>
              <a:t>массе</a:t>
            </a:r>
            <a:r>
              <a:rPr lang="ru-RU" dirty="0"/>
              <a:t> среди всех планет и крупнейшая среди </a:t>
            </a:r>
            <a:r>
              <a:rPr lang="ru-RU" dirty="0">
                <a:hlinkClick r:id="rId8" tooltip="Планеты земной группы"/>
              </a:rPr>
              <a:t>планет земной группы</a:t>
            </a:r>
            <a:r>
              <a:rPr lang="ru-RU" dirty="0"/>
              <a:t>, в которую входят также </a:t>
            </a:r>
            <a:r>
              <a:rPr lang="ru-RU" dirty="0">
                <a:hlinkClick r:id="rId9" tooltip="Меркурий"/>
              </a:rPr>
              <a:t>Меркурий</a:t>
            </a:r>
            <a:r>
              <a:rPr lang="ru-RU" dirty="0"/>
              <a:t>, </a:t>
            </a:r>
            <a:r>
              <a:rPr lang="ru-RU" dirty="0">
                <a:hlinkClick r:id="rId10" tooltip="Венера"/>
              </a:rPr>
              <a:t>Венера</a:t>
            </a:r>
            <a:r>
              <a:rPr lang="ru-RU" dirty="0"/>
              <a:t> и </a:t>
            </a:r>
            <a:r>
              <a:rPr lang="ru-RU" dirty="0">
                <a:hlinkClick r:id="rId11" tooltip="Марс"/>
              </a:rPr>
              <a:t>Марс</a:t>
            </a:r>
            <a:r>
              <a:rPr lang="ru-RU" dirty="0"/>
              <a:t>. Единственное известное человеку в настоящее время тело во </a:t>
            </a:r>
            <a:r>
              <a:rPr lang="ru-RU" dirty="0">
                <a:hlinkClick r:id="rId12" tooltip="Вселенная"/>
              </a:rPr>
              <a:t>Вселенной</a:t>
            </a:r>
            <a:r>
              <a:rPr lang="ru-RU" dirty="0"/>
              <a:t>, населённое </a:t>
            </a:r>
            <a:r>
              <a:rPr lang="ru-RU" dirty="0">
                <a:hlinkClick r:id="rId13" tooltip="Жизнь"/>
              </a:rPr>
              <a:t>живыми организмами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909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6348413" cy="3881437"/>
          </a:xfrm>
        </p:spPr>
        <p:txBody>
          <a:bodyPr/>
          <a:lstStyle/>
          <a:p>
            <a:r>
              <a:rPr lang="ru-RU" dirty="0"/>
              <a:t>четвёртая по удалённости от </a:t>
            </a:r>
            <a:r>
              <a:rPr lang="ru-RU" dirty="0">
                <a:hlinkClick r:id="rId2" tooltip="Солнце"/>
              </a:rPr>
              <a:t>Солнца</a:t>
            </a:r>
            <a:r>
              <a:rPr lang="ru-RU" dirty="0"/>
              <a:t> и седьмая по размеру </a:t>
            </a:r>
            <a:r>
              <a:rPr lang="ru-RU" dirty="0">
                <a:hlinkClick r:id="rId3" tooltip="Планета"/>
              </a:rPr>
              <a:t>планета</a:t>
            </a:r>
            <a:r>
              <a:rPr lang="ru-RU" dirty="0"/>
              <a:t> </a:t>
            </a:r>
            <a:r>
              <a:rPr lang="ru-RU" dirty="0">
                <a:hlinkClick r:id="rId4" tooltip="Солнечная система"/>
              </a:rPr>
              <a:t>Солнечной системы</a:t>
            </a:r>
            <a:r>
              <a:rPr lang="ru-RU" dirty="0"/>
              <a:t>; </a:t>
            </a:r>
            <a:r>
              <a:rPr lang="ru-RU" dirty="0">
                <a:hlinkClick r:id="rId5" tooltip="Масса"/>
              </a:rPr>
              <a:t>масса</a:t>
            </a:r>
            <a:r>
              <a:rPr lang="ru-RU" dirty="0"/>
              <a:t> планеты составляет 10,7 % массы </a:t>
            </a:r>
            <a:r>
              <a:rPr lang="ru-RU" dirty="0">
                <a:hlinkClick r:id="rId6" tooltip="Земля"/>
              </a:rPr>
              <a:t>Земли</a:t>
            </a:r>
            <a:r>
              <a:rPr lang="ru-RU" dirty="0"/>
              <a:t>. Названа в честь </a:t>
            </a:r>
            <a:r>
              <a:rPr lang="ru-RU" dirty="0">
                <a:hlinkClick r:id="rId7" tooltip="Марс (мифология)"/>
              </a:rPr>
              <a:t>Марса</a:t>
            </a:r>
            <a:r>
              <a:rPr lang="ru-RU" dirty="0"/>
              <a:t> — </a:t>
            </a:r>
            <a:r>
              <a:rPr lang="ru-RU" dirty="0">
                <a:hlinkClick r:id="rId8" tooltip="Древний Рим"/>
              </a:rPr>
              <a:t>древнеримского</a:t>
            </a:r>
            <a:r>
              <a:rPr lang="ru-RU" dirty="0"/>
              <a:t> бога войны, соответствующего древнегреческому </a:t>
            </a:r>
            <a:r>
              <a:rPr lang="ru-RU" u="sng" dirty="0" smtClean="0"/>
              <a:t>Аресу.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8564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вторая </a:t>
            </a:r>
            <a:r>
              <a:rPr lang="ru-RU" b="1" dirty="0"/>
              <a:t>планета</a:t>
            </a:r>
            <a:r>
              <a:rPr lang="ru-RU" dirty="0"/>
              <a:t> от Солнца. Она названа в честь римской богини любви и красоты. Как самый яркий природный объект на Земле, в ночном небе после Луны, </a:t>
            </a:r>
            <a:r>
              <a:rPr lang="ru-RU" b="1" dirty="0"/>
              <a:t>Венеры</a:t>
            </a:r>
            <a:r>
              <a:rPr lang="ru-RU" dirty="0"/>
              <a:t> отбрасывают тени, а может быть, в редких случаях, видна невооруженным глазом при дневном свете.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4788024" cy="26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8897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Меркурий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6348413" cy="3881437"/>
          </a:xfrm>
        </p:spPr>
        <p:txBody>
          <a:bodyPr/>
          <a:lstStyle/>
          <a:p>
            <a:r>
              <a:rPr lang="ru-RU" dirty="0"/>
              <a:t>ближайшая к </a:t>
            </a:r>
            <a:r>
              <a:rPr lang="ru-RU" dirty="0">
                <a:hlinkClick r:id="rId2" tooltip="Солнце"/>
              </a:rPr>
              <a:t>Солнцу</a:t>
            </a:r>
            <a:r>
              <a:rPr lang="ru-RU" dirty="0"/>
              <a:t> </a:t>
            </a:r>
            <a:r>
              <a:rPr lang="ru-RU" dirty="0">
                <a:hlinkClick r:id="rId3" tooltip="Планета"/>
              </a:rPr>
              <a:t>планета</a:t>
            </a:r>
            <a:r>
              <a:rPr lang="ru-RU" dirty="0"/>
              <a:t> </a:t>
            </a:r>
            <a:r>
              <a:rPr lang="ru-RU" dirty="0">
                <a:hlinkClick r:id="rId4" tooltip="Солнечная система"/>
              </a:rPr>
              <a:t>Солнечной системы</a:t>
            </a:r>
            <a:r>
              <a:rPr lang="ru-RU" dirty="0"/>
              <a:t>, наименьшая из </a:t>
            </a:r>
            <a:r>
              <a:rPr lang="ru-RU" dirty="0">
                <a:hlinkClick r:id="rId5" tooltip="Планеты земной группы"/>
              </a:rPr>
              <a:t>планет земной группы</a:t>
            </a:r>
            <a:r>
              <a:rPr lang="ru-RU" dirty="0"/>
              <a:t>. Названа в честь древнеримского бога торговли — быстрого </a:t>
            </a:r>
            <a:r>
              <a:rPr lang="ru-RU" i="1" dirty="0">
                <a:hlinkClick r:id="rId6" tooltip="Меркурий (мифология)"/>
              </a:rPr>
              <a:t>Меркурия</a:t>
            </a:r>
            <a:r>
              <a:rPr lang="ru-RU" dirty="0"/>
              <a:t>, поскольку она движется по </a:t>
            </a:r>
            <a:r>
              <a:rPr lang="ru-RU" dirty="0">
                <a:hlinkClick r:id="rId7" tooltip="Небесная сфера"/>
              </a:rPr>
              <a:t>небу</a:t>
            </a:r>
            <a:r>
              <a:rPr lang="ru-RU" dirty="0"/>
              <a:t> быстрее других планет. Её </a:t>
            </a:r>
            <a:r>
              <a:rPr lang="ru-RU" dirty="0">
                <a:hlinkClick r:id="rId8" tooltip="Сидерический период"/>
              </a:rPr>
              <a:t>период обращения</a:t>
            </a:r>
            <a:r>
              <a:rPr lang="ru-RU" dirty="0"/>
              <a:t> вокруг Солнца составляет всего 87,97 земных суток — самый короткий среди всех планет Солнечной системы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1383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этих детей – они с интересом смотрят в ночное небо! Там столько красивых звезд</a:t>
            </a:r>
            <a:r>
              <a:rPr lang="en-US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</a:p>
        </p:txBody>
      </p:sp>
      <p:pic>
        <p:nvPicPr>
          <p:cNvPr id="22531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8229600" cy="58340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6517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http://upload.wikimedia.org/wikipedia/commons/7/79/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81075"/>
            <a:ext cx="46228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ttp://wallpaper-plus.ru/Space/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4069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589962" cy="83661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/>
              <a:t>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</a:p>
        </p:txBody>
      </p:sp>
      <p:pic>
        <p:nvPicPr>
          <p:cNvPr id="2457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713787" cy="58340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2020-04-08-06-04-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6626225" cy="47672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2020-04-08-06-02-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5400675" cy="5056187"/>
          </a:xfrm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2020-04-08-06-30-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81075"/>
            <a:ext cx="7129462" cy="5056188"/>
          </a:xfrm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20725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 космонавтом стал 12 апреля 1961 года Юрий Гагарин, совершившим первый в мировой истории полет в космическое пространство. </a:t>
            </a:r>
          </a:p>
        </p:txBody>
      </p:sp>
      <p:pic>
        <p:nvPicPr>
          <p:cNvPr id="28675" name="Объект 3" descr="http://ped-kopilka.ru/images/6-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6551613" cy="49688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космосе он увидел много разных планет, они крутились вокруг одной самой яркой планеты, которую называют Солнце.</a:t>
            </a:r>
          </a:p>
        </p:txBody>
      </p:sp>
      <p:pic>
        <p:nvPicPr>
          <p:cNvPr id="29699" name="Объект 5" descr="http://ped-kopilka.ru/images/5%28384%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507412" cy="60499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2020-04-08-06-08-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6913563" cy="4859337"/>
          </a:xfrm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74063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космонавт увидел  звезды. Они так далеко находятся от нашей земли, что кажутся нам лишь маленькими точками.</a:t>
            </a:r>
          </a:p>
        </p:txBody>
      </p:sp>
      <p:pic>
        <p:nvPicPr>
          <p:cNvPr id="31747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374063" cy="58324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1837" cy="1296987"/>
          </a:xfrm>
        </p:spPr>
        <p:txBody>
          <a:bodyPr/>
          <a:lstStyle/>
          <a:p>
            <a:pPr algn="just" eaLnBrk="1" hangingPunct="1"/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полет космонавта продолжался 1 час 48 минут. Совершив один виток вокруг Земли, спускаемый корабль совершил посадку вблизи Саратова. Когда оставалось несколько километров до Земли – Гагарин катапультировался, совершив мягкую посадку на парашюте недалеко от спускаемого аппарата. </a:t>
            </a:r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351837" cy="5400675"/>
          </a:xfrm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2020-04-08-06-05-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408737" cy="4840287"/>
          </a:xfrm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2020-04-08-06-33-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5888"/>
            <a:ext cx="6626225" cy="5329237"/>
          </a:xfrm>
        </p:spPr>
      </p:pic>
      <p:sp>
        <p:nvSpPr>
          <p:cNvPr id="2" name="Прямоугольник 1"/>
          <p:cNvSpPr/>
          <p:nvPr/>
        </p:nvSpPr>
        <p:spPr>
          <a:xfrm>
            <a:off x="807994" y="2967335"/>
            <a:ext cx="752802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просмотр!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609600" y="260350"/>
            <a:ext cx="8210550" cy="4608513"/>
          </a:xfrm>
        </p:spPr>
        <p:txBody>
          <a:bodyPr/>
          <a:lstStyle/>
          <a:p>
            <a:r>
              <a:rPr lang="ru-RU" altLang="ru-RU" b="1" u="sng" dirty="0" smtClean="0">
                <a:solidFill>
                  <a:schemeClr val="tx1"/>
                </a:solidFill>
              </a:rPr>
              <a:t>Цель:</a:t>
            </a:r>
            <a:r>
              <a:rPr lang="ru-RU" altLang="ru-RU" dirty="0" smtClean="0">
                <a:solidFill>
                  <a:schemeClr val="tx1"/>
                </a:solidFill>
              </a:rPr>
              <a:t> активизировать и стимулировать </a:t>
            </a:r>
            <a:r>
              <a:rPr lang="ru-RU" altLang="ru-RU" dirty="0" smtClean="0">
                <a:solidFill>
                  <a:schemeClr val="tx1"/>
                </a:solidFill>
              </a:rPr>
              <a:t>речемыслительную деятельность детей, использую презентацию занятия «Путешествие в космос» </a:t>
            </a:r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ru-RU" altLang="ru-RU" b="1" u="sng" dirty="0" smtClean="0">
                <a:solidFill>
                  <a:schemeClr val="tx1"/>
                </a:solidFill>
              </a:rPr>
              <a:t>Задачи:</a:t>
            </a:r>
            <a:r>
              <a:rPr lang="ru-RU" altLang="ru-RU" dirty="0" smtClean="0">
                <a:solidFill>
                  <a:schemeClr val="tx1"/>
                </a:solidFill>
              </a:rPr>
              <a:t> расширить представления детей о многообразии космоса. Рассказать детям об интересных фактах и событиях космоса;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дать детям представления о том, что Вселенная – это множество звезд. Солнце – это самая близкая к Земле звезда. Уточнить представления о планетах, созвездиях;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летчиком-космонавтом Ю.А. Гагариным;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создать педагогические условия, стимулирующие познавательно-исследовательскую активность </a:t>
            </a:r>
            <a:r>
              <a:rPr lang="ru-RU" altLang="ru-RU" dirty="0" smtClean="0">
                <a:solidFill>
                  <a:schemeClr val="tx1"/>
                </a:solidFill>
              </a:rPr>
              <a:t>детей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2160589"/>
            <a:ext cx="4466456" cy="2852588"/>
          </a:xfrm>
        </p:spPr>
        <p:txBody>
          <a:bodyPr/>
          <a:lstStyle/>
          <a:p>
            <a:r>
              <a:rPr lang="ru-RU" b="1" dirty="0" err="1"/>
              <a:t>Со́лнечная</a:t>
            </a:r>
            <a:r>
              <a:rPr lang="ru-RU" b="1" dirty="0"/>
              <a:t> </a:t>
            </a:r>
            <a:r>
              <a:rPr lang="ru-RU" b="1" dirty="0" err="1"/>
              <a:t>систе́ма</a:t>
            </a:r>
            <a:r>
              <a:rPr lang="ru-RU" dirty="0"/>
              <a:t> — </a:t>
            </a:r>
            <a:r>
              <a:rPr lang="ru-RU" dirty="0">
                <a:hlinkClick r:id="rId2" tooltip="Планетная система"/>
              </a:rPr>
              <a:t>планетная система</a:t>
            </a:r>
            <a:r>
              <a:rPr lang="ru-RU" dirty="0"/>
              <a:t>, включающая в себя центральную </a:t>
            </a:r>
            <a:r>
              <a:rPr lang="ru-RU" dirty="0">
                <a:hlinkClick r:id="rId3" tooltip="Звезда"/>
              </a:rPr>
              <a:t>звезду</a:t>
            </a:r>
            <a:r>
              <a:rPr lang="ru-RU" dirty="0"/>
              <a:t> — </a:t>
            </a:r>
            <a:r>
              <a:rPr lang="ru-RU" dirty="0">
                <a:hlinkClick r:id="rId4" tooltip="Солнце"/>
              </a:rPr>
              <a:t>Солнце</a:t>
            </a:r>
            <a:r>
              <a:rPr lang="ru-RU" dirty="0"/>
              <a:t> — и все естественные </a:t>
            </a:r>
            <a:r>
              <a:rPr lang="ru-RU" dirty="0">
                <a:hlinkClick r:id="rId5" tooltip="Космический объект"/>
              </a:rPr>
              <a:t>космические объекты</a:t>
            </a:r>
            <a:r>
              <a:rPr lang="ru-RU" dirty="0"/>
              <a:t>, вращающиеся вокруг Солнца. Она сформировалась путём </a:t>
            </a:r>
            <a:r>
              <a:rPr lang="ru-RU" dirty="0">
                <a:hlinkClick r:id="rId6" tooltip="Гравитационный коллапс"/>
              </a:rPr>
              <a:t>гравитационного сжатия</a:t>
            </a:r>
            <a:r>
              <a:rPr lang="ru-RU" dirty="0"/>
              <a:t> газопылевого облака примерно 4,57 млрд лет </a:t>
            </a:r>
            <a:r>
              <a:rPr lang="ru-RU" dirty="0" smtClean="0"/>
              <a:t>назад</a:t>
            </a:r>
            <a:r>
              <a:rPr lang="ru-RU" baseline="30000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48472" cy="30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8087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Нептун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5042519" cy="2708571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осьмая </a:t>
            </a:r>
            <a:r>
              <a:rPr lang="ru-RU" dirty="0"/>
              <a:t>и самая дальняя от </a:t>
            </a:r>
            <a:r>
              <a:rPr lang="ru-RU" dirty="0">
                <a:hlinkClick r:id="rId2" tooltip="Солнце"/>
              </a:rPr>
              <a:t>Солнца</a:t>
            </a:r>
            <a:r>
              <a:rPr lang="ru-RU" dirty="0"/>
              <a:t> планета </a:t>
            </a:r>
            <a:r>
              <a:rPr lang="ru-RU" dirty="0">
                <a:hlinkClick r:id="rId3" tooltip="Солнечная система"/>
              </a:rPr>
              <a:t>Солнечной системы</a:t>
            </a:r>
            <a:r>
              <a:rPr lang="ru-RU" dirty="0"/>
              <a:t>. Его </a:t>
            </a:r>
            <a:r>
              <a:rPr lang="ru-RU" dirty="0">
                <a:hlinkClick r:id="rId4" tooltip="Масса"/>
              </a:rPr>
              <a:t>масса</a:t>
            </a:r>
            <a:r>
              <a:rPr lang="ru-RU" dirty="0"/>
              <a:t> превышает </a:t>
            </a:r>
            <a:r>
              <a:rPr lang="ru-RU" dirty="0">
                <a:hlinkClick r:id="rId5" tooltip="Масса Земли"/>
              </a:rPr>
              <a:t>массу Земли</a:t>
            </a:r>
            <a:r>
              <a:rPr lang="ru-RU" dirty="0"/>
              <a:t> в 17,2 раза и является третьей среди планет Солнечной системы, а по экваториальному </a:t>
            </a:r>
            <a:r>
              <a:rPr lang="ru-RU" dirty="0">
                <a:hlinkClick r:id="rId6" tooltip="Диаметр"/>
              </a:rPr>
              <a:t>диаметру</a:t>
            </a:r>
            <a:r>
              <a:rPr lang="ru-RU" dirty="0"/>
              <a:t> Нептун занимает четвёртое место, превосходя Землю в 3,9 </a:t>
            </a:r>
            <a:r>
              <a:rPr lang="ru-RU" dirty="0" smtClean="0"/>
              <a:t>раза</a:t>
            </a:r>
            <a:r>
              <a:rPr lang="ru-RU" baseline="30000" dirty="0"/>
              <a:t>.</a:t>
            </a:r>
            <a:r>
              <a:rPr lang="ru-RU" dirty="0" smtClean="0"/>
              <a:t> </a:t>
            </a:r>
            <a:r>
              <a:rPr lang="ru-RU" dirty="0"/>
              <a:t>Планета названа в честь Нептуна — </a:t>
            </a:r>
            <a:r>
              <a:rPr lang="ru-RU" dirty="0">
                <a:hlinkClick r:id="rId7" tooltip="Нептун (мифология)"/>
              </a:rPr>
              <a:t>римского бога </a:t>
            </a:r>
            <a:r>
              <a:rPr lang="ru-RU" dirty="0" smtClean="0">
                <a:hlinkClick r:id="rId7" tooltip="Нептун (мифология)"/>
              </a:rPr>
              <a:t>морей</a:t>
            </a:r>
            <a:r>
              <a:rPr lang="ru-RU" baseline="300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067944" cy="22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602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ПЛУТОН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59" y="1268760"/>
            <a:ext cx="6348413" cy="3881437"/>
          </a:xfrm>
        </p:spPr>
        <p:txBody>
          <a:bodyPr/>
          <a:lstStyle/>
          <a:p>
            <a:r>
              <a:rPr lang="ru-RU" dirty="0" smtClean="0"/>
              <a:t>Крупнейшая </a:t>
            </a:r>
            <a:r>
              <a:rPr lang="ru-RU" dirty="0"/>
              <a:t>известная </a:t>
            </a:r>
            <a:r>
              <a:rPr lang="ru-RU" dirty="0">
                <a:hlinkClick r:id="rId2" tooltip="Карликовая планета"/>
              </a:rPr>
              <a:t>карликовая планета</a:t>
            </a:r>
            <a:r>
              <a:rPr lang="ru-RU" dirty="0"/>
              <a:t> </a:t>
            </a:r>
            <a:r>
              <a:rPr lang="ru-RU" dirty="0">
                <a:hlinkClick r:id="rId3" tooltip="Солнечная система"/>
              </a:rPr>
              <a:t>Солнечной </a:t>
            </a:r>
            <a:r>
              <a:rPr lang="ru-RU" dirty="0" smtClean="0">
                <a:hlinkClick r:id="rId3" tooltip="Солнечная система"/>
              </a:rPr>
              <a:t>системы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>
                <a:hlinkClick r:id="rId4" tooltip="Транснептуновый объект"/>
              </a:rPr>
              <a:t>транснептуновый</a:t>
            </a:r>
            <a:r>
              <a:rPr lang="ru-RU" dirty="0">
                <a:hlinkClick r:id="rId4" tooltip="Транснептуновый объект"/>
              </a:rPr>
              <a:t> объект</a:t>
            </a:r>
            <a:r>
              <a:rPr lang="ru-RU" dirty="0"/>
              <a:t> и десятое по массе (без учёта спутников) небесное тело, обращающееся вокруг </a:t>
            </a:r>
            <a:r>
              <a:rPr lang="ru-RU" dirty="0">
                <a:hlinkClick r:id="rId5" tooltip="Солнце"/>
              </a:rPr>
              <a:t>Солнца</a:t>
            </a:r>
            <a:r>
              <a:rPr lang="ru-RU" dirty="0"/>
              <a:t> — после восьми </a:t>
            </a:r>
            <a:r>
              <a:rPr lang="ru-RU" dirty="0">
                <a:hlinkClick r:id="rId6" tooltip="Планета"/>
              </a:rPr>
              <a:t>планет</a:t>
            </a:r>
            <a:r>
              <a:rPr lang="ru-RU" dirty="0"/>
              <a:t> и </a:t>
            </a:r>
            <a:r>
              <a:rPr lang="ru-RU" dirty="0" smtClean="0">
                <a:hlinkClick r:id="rId7" tooltip="Эрида"/>
              </a:rPr>
              <a:t>Эриды</a:t>
            </a:r>
            <a:r>
              <a:rPr lang="ru-RU" baseline="30000" dirty="0" smtClean="0"/>
              <a:t>]</a:t>
            </a:r>
            <a:r>
              <a:rPr lang="ru-RU" dirty="0" smtClean="0"/>
              <a:t>. </a:t>
            </a:r>
            <a:r>
              <a:rPr lang="ru-RU" dirty="0"/>
              <a:t>Первоначально Плутон считали девятой классической планетой, но с </a:t>
            </a:r>
            <a:r>
              <a:rPr lang="ru-RU" dirty="0">
                <a:hlinkClick r:id="rId8" tooltip="2006 год"/>
              </a:rPr>
              <a:t>2006 года</a:t>
            </a:r>
            <a:r>
              <a:rPr lang="ru-RU" dirty="0"/>
              <a:t> он считается карликовой планетой и крупнейшим объектом </a:t>
            </a:r>
            <a:r>
              <a:rPr lang="ru-RU" dirty="0">
                <a:hlinkClick r:id="rId9" tooltip="Пояс Койпера"/>
              </a:rPr>
              <a:t>пояса </a:t>
            </a:r>
            <a:r>
              <a:rPr lang="ru-RU" dirty="0" err="1">
                <a:hlinkClick r:id="rId9" tooltip="Пояс Койпера"/>
              </a:rPr>
              <a:t>Койпера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94" y="3573016"/>
            <a:ext cx="5292080" cy="30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6025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5618583" cy="2780579"/>
          </a:xfrm>
        </p:spPr>
        <p:txBody>
          <a:bodyPr/>
          <a:lstStyle/>
          <a:p>
            <a:r>
              <a:rPr lang="ru-RU" dirty="0"/>
              <a:t> единственный </a:t>
            </a:r>
            <a:r>
              <a:rPr lang="ru-RU" dirty="0">
                <a:hlinkClick r:id="rId2" tooltip="Естественный спутник"/>
              </a:rPr>
              <a:t>естественный спутник</a:t>
            </a:r>
            <a:r>
              <a:rPr lang="ru-RU" dirty="0"/>
              <a:t> </a:t>
            </a:r>
            <a:r>
              <a:rPr lang="ru-RU" dirty="0">
                <a:hlinkClick r:id="rId3" tooltip="Земля"/>
              </a:rPr>
              <a:t>Земли</a:t>
            </a:r>
            <a:r>
              <a:rPr lang="ru-RU" dirty="0"/>
              <a:t>. Самый близкий к </a:t>
            </a:r>
            <a:r>
              <a:rPr lang="ru-RU" dirty="0">
                <a:hlinkClick r:id="rId4" tooltip="Солнце"/>
              </a:rPr>
              <a:t>Солнцу</a:t>
            </a:r>
            <a:r>
              <a:rPr lang="ru-RU" dirty="0"/>
              <a:t> спутник планеты, так как у ближайших к Солнцу планет (</a:t>
            </a:r>
            <a:r>
              <a:rPr lang="ru-RU" dirty="0">
                <a:hlinkClick r:id="rId5" tooltip="Меркурий"/>
              </a:rPr>
              <a:t>Меркурия</a:t>
            </a:r>
            <a:r>
              <a:rPr lang="ru-RU" dirty="0"/>
              <a:t> и </a:t>
            </a:r>
            <a:r>
              <a:rPr lang="ru-RU" dirty="0">
                <a:hlinkClick r:id="rId6" tooltip="Венера"/>
              </a:rPr>
              <a:t>Венеры</a:t>
            </a:r>
            <a:r>
              <a:rPr lang="ru-RU" dirty="0"/>
              <a:t>) их нет. Второй по </a:t>
            </a:r>
            <a:r>
              <a:rPr lang="ru-RU" dirty="0" smtClean="0"/>
              <a:t>яркости</a:t>
            </a:r>
            <a:r>
              <a:rPr lang="ru-RU" baseline="30000" dirty="0"/>
              <a:t>,</a:t>
            </a:r>
            <a:r>
              <a:rPr lang="ru-RU" dirty="0" smtClean="0"/>
              <a:t> объект </a:t>
            </a:r>
            <a:r>
              <a:rPr lang="ru-RU" dirty="0"/>
              <a:t>на земном </a:t>
            </a:r>
            <a:r>
              <a:rPr lang="ru-RU" u="sng" dirty="0">
                <a:hlinkClick r:id="rId7"/>
              </a:rPr>
              <a:t>небосводе</a:t>
            </a:r>
            <a:r>
              <a:rPr lang="ru-RU" dirty="0"/>
              <a:t> после Солнца и пятый по величине </a:t>
            </a:r>
            <a:r>
              <a:rPr lang="ru-RU" dirty="0">
                <a:hlinkClick r:id="rId8" tooltip="Спутники в Солнечной системе"/>
              </a:rPr>
              <a:t>естественный спутник планеты Солнечной системы</a:t>
            </a:r>
            <a:r>
              <a:rPr lang="ru-RU" dirty="0"/>
              <a:t>. Среднее расстояние между центрами Земли и Луны — 384 467 км (0,00257 </a:t>
            </a:r>
            <a:r>
              <a:rPr lang="ru-RU" dirty="0">
                <a:hlinkClick r:id="rId9" tooltip="Астрономическая единица"/>
              </a:rPr>
              <a:t>а.е.</a:t>
            </a:r>
            <a:r>
              <a:rPr lang="ru-RU" dirty="0"/>
              <a:t>, ~30 диаметров Земли)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93" y="3933056"/>
            <a:ext cx="4139952" cy="27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300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6348413" cy="38814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  <a:hlinkClick r:id="rId3" tooltip="Планета"/>
              </a:rPr>
              <a:t>ланета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4" tooltip="Солнечная система"/>
              </a:rPr>
              <a:t>Солнечной системы</a:t>
            </a:r>
            <a:r>
              <a:rPr lang="ru-RU" dirty="0">
                <a:solidFill>
                  <a:schemeClr val="tx1"/>
                </a:solidFill>
              </a:rPr>
              <a:t>, седьмая по удалённости от </a:t>
            </a:r>
            <a:r>
              <a:rPr lang="ru-RU" dirty="0">
                <a:solidFill>
                  <a:schemeClr val="tx1"/>
                </a:solidFill>
                <a:hlinkClick r:id="rId5" tooltip="Солнце"/>
              </a:rPr>
              <a:t>Солнца</a:t>
            </a:r>
            <a:r>
              <a:rPr lang="ru-RU" dirty="0">
                <a:solidFill>
                  <a:schemeClr val="tx1"/>
                </a:solidFill>
              </a:rPr>
              <a:t>, третья по </a:t>
            </a:r>
            <a:r>
              <a:rPr lang="ru-RU" dirty="0">
                <a:solidFill>
                  <a:schemeClr val="tx1"/>
                </a:solidFill>
                <a:hlinkClick r:id="rId6" tooltip="Диаметр"/>
              </a:rPr>
              <a:t>диаметру</a:t>
            </a:r>
            <a:r>
              <a:rPr lang="ru-RU" dirty="0">
                <a:solidFill>
                  <a:schemeClr val="tx1"/>
                </a:solidFill>
              </a:rPr>
              <a:t> и четвёртая по массе. Была открыта в </a:t>
            </a:r>
            <a:r>
              <a:rPr lang="ru-RU" dirty="0">
                <a:solidFill>
                  <a:schemeClr val="tx1"/>
                </a:solidFill>
                <a:hlinkClick r:id="rId7" tooltip="1781 год"/>
              </a:rPr>
              <a:t>1781 году</a:t>
            </a:r>
            <a:r>
              <a:rPr lang="ru-RU" dirty="0">
                <a:solidFill>
                  <a:schemeClr val="tx1"/>
                </a:solidFill>
              </a:rPr>
              <a:t> английским астрономом </a:t>
            </a:r>
            <a:r>
              <a:rPr lang="ru-RU" dirty="0">
                <a:solidFill>
                  <a:schemeClr val="tx1"/>
                </a:solidFill>
                <a:hlinkClick r:id="rId8" tooltip="Гершель, Уильям"/>
              </a:rPr>
              <a:t>Уильямом Гершелем</a:t>
            </a:r>
            <a:r>
              <a:rPr lang="ru-RU" dirty="0">
                <a:solidFill>
                  <a:schemeClr val="tx1"/>
                </a:solidFill>
              </a:rPr>
              <a:t> и названа в честь греческого бога неба </a:t>
            </a:r>
            <a:r>
              <a:rPr lang="ru-RU" u="sng" dirty="0">
                <a:solidFill>
                  <a:schemeClr val="tx1"/>
                </a:solidFill>
                <a:hlinkClick r:id="rId9"/>
              </a:rPr>
              <a:t>Урана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9095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Сатурн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6348413" cy="3881437"/>
          </a:xfrm>
        </p:spPr>
        <p:txBody>
          <a:bodyPr/>
          <a:lstStyle/>
          <a:p>
            <a:r>
              <a:rPr lang="ru-RU" dirty="0"/>
              <a:t>шестая </a:t>
            </a:r>
            <a:r>
              <a:rPr lang="ru-RU" dirty="0">
                <a:hlinkClick r:id="rId2" tooltip="Планета"/>
              </a:rPr>
              <a:t>планета</a:t>
            </a:r>
            <a:r>
              <a:rPr lang="ru-RU" dirty="0"/>
              <a:t> по удалённости от </a:t>
            </a:r>
            <a:r>
              <a:rPr lang="ru-RU" dirty="0">
                <a:hlinkClick r:id="rId3" tooltip="Солнце"/>
              </a:rPr>
              <a:t>Солнца</a:t>
            </a:r>
            <a:r>
              <a:rPr lang="ru-RU" dirty="0"/>
              <a:t> и вторая по размерам планета в </a:t>
            </a:r>
            <a:r>
              <a:rPr lang="ru-RU" dirty="0">
                <a:hlinkClick r:id="rId4" tooltip="Солнечная система"/>
              </a:rPr>
              <a:t>Солнечной системе</a:t>
            </a:r>
            <a:r>
              <a:rPr lang="ru-RU" dirty="0"/>
              <a:t> после </a:t>
            </a:r>
            <a:r>
              <a:rPr lang="ru-RU" dirty="0">
                <a:hlinkClick r:id="rId5" tooltip="Юпитер"/>
              </a:rPr>
              <a:t>Юпитера</a:t>
            </a:r>
            <a:r>
              <a:rPr lang="ru-RU" dirty="0"/>
              <a:t>. Сатурн, а также Юпитер, </a:t>
            </a:r>
            <a:r>
              <a:rPr lang="ru-RU" dirty="0">
                <a:hlinkClick r:id="rId6" tooltip="Уран (планета)"/>
              </a:rPr>
              <a:t>Уран</a:t>
            </a:r>
            <a:r>
              <a:rPr lang="ru-RU" dirty="0"/>
              <a:t> и </a:t>
            </a:r>
            <a:r>
              <a:rPr lang="ru-RU" dirty="0">
                <a:hlinkClick r:id="rId7" tooltip="Нептун"/>
              </a:rPr>
              <a:t>Нептун</a:t>
            </a:r>
            <a:r>
              <a:rPr lang="ru-RU" dirty="0"/>
              <a:t>, классифицируются как газовые </a:t>
            </a:r>
            <a:r>
              <a:rPr lang="ru-RU" dirty="0">
                <a:hlinkClick r:id="rId8" tooltip="Планеты-гиганты"/>
              </a:rPr>
              <a:t>планеты-гиганты</a:t>
            </a:r>
            <a:r>
              <a:rPr lang="ru-RU" dirty="0"/>
              <a:t>. Сатурн назван в честь </a:t>
            </a:r>
            <a:r>
              <a:rPr lang="ru-RU" u="sng" dirty="0">
                <a:hlinkClick r:id="rId9"/>
              </a:rPr>
              <a:t>римского бога земледелия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860032" cy="31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443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</TotalTime>
  <Words>377</Words>
  <Application>Microsoft Office PowerPoint</Application>
  <PresentationFormat>Экран (4:3)</PresentationFormat>
  <Paragraphs>45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Презентация PowerPoint</vt:lpstr>
      <vt:lpstr>Презентация PowerPoint</vt:lpstr>
      <vt:lpstr>Презентация PowerPoint</vt:lpstr>
      <vt:lpstr>Солнечная система</vt:lpstr>
      <vt:lpstr>Нептун</vt:lpstr>
      <vt:lpstr>ПЛУТОН</vt:lpstr>
      <vt:lpstr>Луна</vt:lpstr>
      <vt:lpstr>Уран</vt:lpstr>
      <vt:lpstr>Сатурн</vt:lpstr>
      <vt:lpstr>Юпитер</vt:lpstr>
      <vt:lpstr>ЗЕМЛЯ</vt:lpstr>
      <vt:lpstr>Марс</vt:lpstr>
      <vt:lpstr>Венера</vt:lpstr>
      <vt:lpstr>Меркурий </vt:lpstr>
      <vt:lpstr>Посмотрите на этих детей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    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Презентация PowerPoint</vt:lpstr>
      <vt:lpstr>Презентация PowerPoint</vt:lpstr>
      <vt:lpstr>Этим космонавтом стал 12 апреля 1961 года Юрий Гагарин, совершившим первый в мировой истории полет в космическое пространство. </vt:lpstr>
      <vt:lpstr>В космосе он увидел много разных планет, они крутились вокруг одной самой яркой планеты, которую называют Солнце.</vt:lpstr>
      <vt:lpstr>Презентация PowerPoint</vt:lpstr>
      <vt:lpstr>Также космонавт увидел  звезды. Они так далеко находятся от нашей земли, что кажутся нам лишь маленькими точками.</vt:lpstr>
      <vt:lpstr>Первый полет космонавта продолжался 1 час 48 минут. Совершив один виток вокруг Земли, спускаемый корабль совершил посадку вблизи Саратова. Когда оставалось несколько километров до Земли – Гагарин катапультировался, совершив мягкую посадку на парашюте недалеко от спускаемого аппарата.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Administratore</dc:creator>
  <cp:lastModifiedBy>Пользователь Windows</cp:lastModifiedBy>
  <cp:revision>47</cp:revision>
  <cp:lastPrinted>2022-04-09T18:00:05Z</cp:lastPrinted>
  <dcterms:created xsi:type="dcterms:W3CDTF">2012-10-17T17:36:35Z</dcterms:created>
  <dcterms:modified xsi:type="dcterms:W3CDTF">2022-04-09T18:00:12Z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1704481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